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Inter" panose="020B0604020202020204" charset="0"/>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43" d="100"/>
          <a:sy n="43" d="100"/>
        </p:scale>
        <p:origin x="859"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92745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678537"/>
            <a:ext cx="7556421" cy="2977039"/>
          </a:xfrm>
          <a:prstGeom prst="rect">
            <a:avLst/>
          </a:prstGeom>
          <a:noFill/>
          <a:ln/>
        </p:spPr>
        <p:txBody>
          <a:bodyPr wrap="square" lIns="0" tIns="0" rIns="0" bIns="0" rtlCol="0" anchor="t"/>
          <a:lstStyle/>
          <a:p>
            <a:pPr marL="0" indent="0" algn="l">
              <a:lnSpc>
                <a:spcPts val="5850"/>
              </a:lnSpc>
              <a:buNone/>
            </a:pPr>
            <a:r>
              <a:rPr lang="en-US" sz="4650" b="1" dirty="0">
                <a:solidFill>
                  <a:srgbClr val="FF8AAF"/>
                </a:solidFill>
                <a:latin typeface="Petrona Bold" pitchFamily="34" charset="0"/>
                <a:ea typeface="Petrona Bold" pitchFamily="34" charset="-122"/>
                <a:cs typeface="Petrona Bold" pitchFamily="34" charset="-120"/>
              </a:rPr>
              <a:t>Explainable Ensemble of Multi-View Deep Learning Models for Used Car Price Prediction</a:t>
            </a:r>
            <a:endParaRPr lang="en-US" sz="4650" dirty="0"/>
          </a:p>
        </p:txBody>
      </p:sp>
      <p:sp>
        <p:nvSpPr>
          <p:cNvPr id="4" name="Text 1"/>
          <p:cNvSpPr/>
          <p:nvPr/>
        </p:nvSpPr>
        <p:spPr>
          <a:xfrm>
            <a:off x="6280190" y="3995738"/>
            <a:ext cx="7556421" cy="2903220"/>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This project develops an advanced system to predict used car prices in India, addressing challenges like market fraud and pricing bias. Leveraging machine learning and deep learning techniques, the model ensures accurate, unbiased valuations to foster transparency for buyers and sellers. The solution integrates a user-friendly Django web interface for real-time price prediction, using a comprehensive dataset with features such as car age, mileage, fuel type, and ownership history.</a:t>
            </a:r>
            <a:endParaRPr lang="en-US" sz="1750" dirty="0"/>
          </a:p>
        </p:txBody>
      </p:sp>
      <p:sp>
        <p:nvSpPr>
          <p:cNvPr id="7" name="Text 3"/>
          <p:cNvSpPr/>
          <p:nvPr/>
        </p:nvSpPr>
        <p:spPr>
          <a:xfrm>
            <a:off x="6756440" y="7154108"/>
            <a:ext cx="2456259" cy="396835"/>
          </a:xfrm>
          <a:prstGeom prst="rect">
            <a:avLst/>
          </a:prstGeom>
          <a:noFill/>
          <a:ln/>
        </p:spPr>
        <p:txBody>
          <a:bodyPr wrap="none" lIns="0" tIns="0" rIns="0" bIns="0" rtlCol="0" anchor="t"/>
          <a:lstStyle/>
          <a:p>
            <a:pPr marL="0" indent="0" algn="l">
              <a:lnSpc>
                <a:spcPts val="3100"/>
              </a:lnSpc>
              <a:buNone/>
            </a:pP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789878"/>
            <a:ext cx="11694914" cy="744260"/>
          </a:xfrm>
          <a:prstGeom prst="rect">
            <a:avLst/>
          </a:prstGeom>
          <a:noFill/>
          <a:ln/>
        </p:spPr>
        <p:txBody>
          <a:bodyPr wrap="none" lIns="0" tIns="0" rIns="0" bIns="0" rtlCol="0" anchor="t"/>
          <a:lstStyle/>
          <a:p>
            <a:pPr marL="0" indent="0" algn="l">
              <a:lnSpc>
                <a:spcPts val="5850"/>
              </a:lnSpc>
              <a:buNone/>
            </a:pPr>
            <a:r>
              <a:rPr lang="en-US" sz="4650" b="1" dirty="0">
                <a:solidFill>
                  <a:srgbClr val="FF8AAF"/>
                </a:solidFill>
                <a:latin typeface="Petrona Bold" pitchFamily="34" charset="0"/>
                <a:ea typeface="Petrona Bold" pitchFamily="34" charset="-122"/>
                <a:cs typeface="Petrona Bold" pitchFamily="34" charset="-120"/>
              </a:rPr>
              <a:t>Project Motivation and Problem Definition</a:t>
            </a:r>
            <a:endParaRPr lang="en-US" sz="4650" dirty="0"/>
          </a:p>
        </p:txBody>
      </p:sp>
      <p:sp>
        <p:nvSpPr>
          <p:cNvPr id="4" name="Shape 1"/>
          <p:cNvSpPr/>
          <p:nvPr/>
        </p:nvSpPr>
        <p:spPr>
          <a:xfrm>
            <a:off x="793790" y="4874300"/>
            <a:ext cx="510302" cy="510302"/>
          </a:xfrm>
          <a:prstGeom prst="roundRect">
            <a:avLst>
              <a:gd name="adj" fmla="val 18669"/>
            </a:avLst>
          </a:prstGeom>
          <a:solidFill>
            <a:srgbClr val="2F1D63"/>
          </a:solidFill>
          <a:ln w="7620">
            <a:solidFill>
              <a:srgbClr val="48367C"/>
            </a:solidFill>
            <a:prstDash val="solid"/>
          </a:ln>
        </p:spPr>
        <p:txBody>
          <a:bodyPr/>
          <a:lstStyle/>
          <a:p>
            <a:endParaRPr lang="en-IN"/>
          </a:p>
        </p:txBody>
      </p:sp>
      <p:sp>
        <p:nvSpPr>
          <p:cNvPr id="5" name="Text 2"/>
          <p:cNvSpPr/>
          <p:nvPr/>
        </p:nvSpPr>
        <p:spPr>
          <a:xfrm>
            <a:off x="1530906" y="4952167"/>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E0D6DE"/>
                </a:solidFill>
                <a:latin typeface="Petrona Bold" pitchFamily="34" charset="0"/>
                <a:ea typeface="Petrona Bold" pitchFamily="34" charset="-122"/>
                <a:cs typeface="Petrona Bold" pitchFamily="34" charset="-120"/>
              </a:rPr>
              <a:t>Motivation</a:t>
            </a:r>
            <a:endParaRPr lang="en-US" sz="2300" dirty="0"/>
          </a:p>
        </p:txBody>
      </p:sp>
      <p:sp>
        <p:nvSpPr>
          <p:cNvPr id="6" name="Text 3"/>
          <p:cNvSpPr/>
          <p:nvPr/>
        </p:nvSpPr>
        <p:spPr>
          <a:xfrm>
            <a:off x="1530906" y="5460325"/>
            <a:ext cx="5642610" cy="1814513"/>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Rising costs and limited availability of new cars in India push buyers towards the used car market, which is largely unorganized and prone to fraudulent pricing. This creates a need for accurate, unbiased price prediction models to ensure fair transactions.</a:t>
            </a:r>
            <a:endParaRPr lang="en-US" sz="1750" dirty="0"/>
          </a:p>
        </p:txBody>
      </p:sp>
      <p:sp>
        <p:nvSpPr>
          <p:cNvPr id="7" name="Shape 4"/>
          <p:cNvSpPr/>
          <p:nvPr/>
        </p:nvSpPr>
        <p:spPr>
          <a:xfrm>
            <a:off x="7457003" y="4874300"/>
            <a:ext cx="510302" cy="510302"/>
          </a:xfrm>
          <a:prstGeom prst="roundRect">
            <a:avLst>
              <a:gd name="adj" fmla="val 18669"/>
            </a:avLst>
          </a:prstGeom>
          <a:solidFill>
            <a:srgbClr val="2F1D63"/>
          </a:solidFill>
          <a:ln w="7620">
            <a:solidFill>
              <a:srgbClr val="48367C"/>
            </a:solidFill>
            <a:prstDash val="solid"/>
          </a:ln>
        </p:spPr>
        <p:txBody>
          <a:bodyPr/>
          <a:lstStyle/>
          <a:p>
            <a:endParaRPr lang="en-IN"/>
          </a:p>
        </p:txBody>
      </p:sp>
      <p:sp>
        <p:nvSpPr>
          <p:cNvPr id="8" name="Text 5"/>
          <p:cNvSpPr/>
          <p:nvPr/>
        </p:nvSpPr>
        <p:spPr>
          <a:xfrm>
            <a:off x="8194119" y="4952167"/>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E0D6DE"/>
                </a:solidFill>
                <a:latin typeface="Petrona Bold" pitchFamily="34" charset="0"/>
                <a:ea typeface="Petrona Bold" pitchFamily="34" charset="-122"/>
                <a:cs typeface="Petrona Bold" pitchFamily="34" charset="-120"/>
              </a:rPr>
              <a:t>Problem Definition</a:t>
            </a:r>
            <a:endParaRPr lang="en-US" sz="2300" dirty="0"/>
          </a:p>
        </p:txBody>
      </p:sp>
      <p:sp>
        <p:nvSpPr>
          <p:cNvPr id="9" name="Text 6"/>
          <p:cNvSpPr/>
          <p:nvPr/>
        </p:nvSpPr>
        <p:spPr>
          <a:xfrm>
            <a:off x="8194119" y="5460325"/>
            <a:ext cx="5642610" cy="1814513"/>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Challenges include eliminating pricing bias, handling sparse data for very new or old cars, preprocessing complex datasets, and incorporating multiple factors like mileage and ownership history to produce reliable price estimates.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420058"/>
            <a:ext cx="12945666" cy="744260"/>
          </a:xfrm>
          <a:prstGeom prst="rect">
            <a:avLst/>
          </a:prstGeom>
          <a:noFill/>
          <a:ln/>
        </p:spPr>
        <p:txBody>
          <a:bodyPr wrap="none" lIns="0" tIns="0" rIns="0" bIns="0" rtlCol="0" anchor="t"/>
          <a:lstStyle/>
          <a:p>
            <a:pPr marL="0" indent="0" algn="l">
              <a:lnSpc>
                <a:spcPts val="5850"/>
              </a:lnSpc>
              <a:buNone/>
            </a:pPr>
            <a:r>
              <a:rPr lang="en-US" sz="4650" b="1" dirty="0">
                <a:solidFill>
                  <a:srgbClr val="FF8AAF"/>
                </a:solidFill>
                <a:latin typeface="Petrona Bold" pitchFamily="34" charset="0"/>
                <a:ea typeface="Petrona Bold" pitchFamily="34" charset="-122"/>
                <a:cs typeface="Petrona Bold" pitchFamily="34" charset="-120"/>
              </a:rPr>
              <a:t>Literature Review: Insights from Prior Research</a:t>
            </a:r>
            <a:endParaRPr lang="en-US" sz="4650" dirty="0"/>
          </a:p>
        </p:txBody>
      </p:sp>
      <p:sp>
        <p:nvSpPr>
          <p:cNvPr id="3" name="Text 1"/>
          <p:cNvSpPr/>
          <p:nvPr/>
        </p:nvSpPr>
        <p:spPr>
          <a:xfrm>
            <a:off x="793790" y="2731294"/>
            <a:ext cx="2845594" cy="744141"/>
          </a:xfrm>
          <a:prstGeom prst="rect">
            <a:avLst/>
          </a:prstGeom>
          <a:noFill/>
          <a:ln/>
        </p:spPr>
        <p:txBody>
          <a:bodyPr wrap="square" lIns="0" tIns="0" rIns="0" bIns="0" rtlCol="0" anchor="t"/>
          <a:lstStyle/>
          <a:p>
            <a:pPr marL="0" indent="0" algn="l">
              <a:lnSpc>
                <a:spcPts val="2900"/>
              </a:lnSpc>
              <a:buNone/>
            </a:pPr>
            <a:r>
              <a:rPr lang="en-US" sz="2300" b="1" dirty="0">
                <a:solidFill>
                  <a:srgbClr val="FF8AAF"/>
                </a:solidFill>
                <a:latin typeface="Petrona Bold" pitchFamily="34" charset="0"/>
                <a:ea typeface="Petrona Bold" pitchFamily="34" charset="-122"/>
                <a:cs typeface="Petrona Bold" pitchFamily="34" charset="-120"/>
              </a:rPr>
              <a:t>Neural Network Models</a:t>
            </a:r>
            <a:endParaRPr lang="en-US" sz="2300" dirty="0"/>
          </a:p>
        </p:txBody>
      </p:sp>
      <p:sp>
        <p:nvSpPr>
          <p:cNvPr id="4" name="Text 2"/>
          <p:cNvSpPr/>
          <p:nvPr/>
        </p:nvSpPr>
        <p:spPr>
          <a:xfrm>
            <a:off x="793790" y="3702248"/>
            <a:ext cx="2845594" cy="254031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Backpropagation Neural Networks with optimization techniques improve price prediction accuracy and training efficiency, supporting scalable pricing systems.</a:t>
            </a:r>
            <a:endParaRPr lang="en-US" sz="1750" dirty="0"/>
          </a:p>
        </p:txBody>
      </p:sp>
      <p:sp>
        <p:nvSpPr>
          <p:cNvPr id="5" name="Text 3"/>
          <p:cNvSpPr/>
          <p:nvPr/>
        </p:nvSpPr>
        <p:spPr>
          <a:xfrm>
            <a:off x="4200406" y="2731294"/>
            <a:ext cx="2845594" cy="744141"/>
          </a:xfrm>
          <a:prstGeom prst="rect">
            <a:avLst/>
          </a:prstGeom>
          <a:noFill/>
          <a:ln/>
        </p:spPr>
        <p:txBody>
          <a:bodyPr wrap="square" lIns="0" tIns="0" rIns="0" bIns="0" rtlCol="0" anchor="t"/>
          <a:lstStyle/>
          <a:p>
            <a:pPr marL="0" indent="0" algn="l">
              <a:lnSpc>
                <a:spcPts val="2900"/>
              </a:lnSpc>
              <a:buNone/>
            </a:pPr>
            <a:r>
              <a:rPr lang="en-US" sz="2300" b="1" dirty="0">
                <a:solidFill>
                  <a:srgbClr val="FF8AAF"/>
                </a:solidFill>
                <a:latin typeface="Petrona Bold" pitchFamily="34" charset="0"/>
                <a:ea typeface="Petrona Bold" pitchFamily="34" charset="-122"/>
                <a:cs typeface="Petrona Bold" pitchFamily="34" charset="-120"/>
              </a:rPr>
              <a:t>Regression and Ensemble Methods</a:t>
            </a:r>
            <a:endParaRPr lang="en-US" sz="2300" dirty="0"/>
          </a:p>
        </p:txBody>
      </p:sp>
      <p:sp>
        <p:nvSpPr>
          <p:cNvPr id="6" name="Text 4"/>
          <p:cNvSpPr/>
          <p:nvPr/>
        </p:nvSpPr>
        <p:spPr>
          <a:xfrm>
            <a:off x="4200406" y="3702248"/>
            <a:ext cx="2845594" cy="254031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Combining regression algorithms like Random Forest and Gradient Boosting enhances prediction accuracy but increases computational complexity.</a:t>
            </a:r>
            <a:endParaRPr lang="en-US" sz="1750" dirty="0"/>
          </a:p>
        </p:txBody>
      </p:sp>
      <p:sp>
        <p:nvSpPr>
          <p:cNvPr id="7" name="Text 5"/>
          <p:cNvSpPr/>
          <p:nvPr/>
        </p:nvSpPr>
        <p:spPr>
          <a:xfrm>
            <a:off x="7607022" y="2731294"/>
            <a:ext cx="2845594" cy="744141"/>
          </a:xfrm>
          <a:prstGeom prst="rect">
            <a:avLst/>
          </a:prstGeom>
          <a:noFill/>
          <a:ln/>
        </p:spPr>
        <p:txBody>
          <a:bodyPr wrap="square" lIns="0" tIns="0" rIns="0" bIns="0" rtlCol="0" anchor="t"/>
          <a:lstStyle/>
          <a:p>
            <a:pPr marL="0" indent="0" algn="l">
              <a:lnSpc>
                <a:spcPts val="2900"/>
              </a:lnSpc>
              <a:buNone/>
            </a:pPr>
            <a:r>
              <a:rPr lang="en-US" sz="2300" b="1" dirty="0">
                <a:solidFill>
                  <a:srgbClr val="FF8AAF"/>
                </a:solidFill>
                <a:latin typeface="Petrona Bold" pitchFamily="34" charset="0"/>
                <a:ea typeface="Petrona Bold" pitchFamily="34" charset="-122"/>
                <a:cs typeface="Petrona Bold" pitchFamily="34" charset="-120"/>
              </a:rPr>
              <a:t>Data Preprocessing Importance</a:t>
            </a:r>
            <a:endParaRPr lang="en-US" sz="2300" dirty="0"/>
          </a:p>
        </p:txBody>
      </p:sp>
      <p:sp>
        <p:nvSpPr>
          <p:cNvPr id="8" name="Text 6"/>
          <p:cNvSpPr/>
          <p:nvPr/>
        </p:nvSpPr>
        <p:spPr>
          <a:xfrm>
            <a:off x="7607022" y="3702248"/>
            <a:ext cx="2845594" cy="2903220"/>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Quantifying qualitative data and removing outliers significantly improve model performance, emphasizing the need for domain expertise in feature selection.</a:t>
            </a:r>
            <a:endParaRPr lang="en-US" sz="1750" dirty="0"/>
          </a:p>
        </p:txBody>
      </p:sp>
      <p:sp>
        <p:nvSpPr>
          <p:cNvPr id="9" name="Text 7"/>
          <p:cNvSpPr/>
          <p:nvPr/>
        </p:nvSpPr>
        <p:spPr>
          <a:xfrm>
            <a:off x="11013638" y="2731294"/>
            <a:ext cx="2845594" cy="744141"/>
          </a:xfrm>
          <a:prstGeom prst="rect">
            <a:avLst/>
          </a:prstGeom>
          <a:noFill/>
          <a:ln/>
        </p:spPr>
        <p:txBody>
          <a:bodyPr wrap="square" lIns="0" tIns="0" rIns="0" bIns="0" rtlCol="0" anchor="t"/>
          <a:lstStyle/>
          <a:p>
            <a:pPr marL="0" indent="0" algn="l">
              <a:lnSpc>
                <a:spcPts val="2900"/>
              </a:lnSpc>
              <a:buNone/>
            </a:pPr>
            <a:r>
              <a:rPr lang="en-US" sz="2300" b="1" dirty="0">
                <a:solidFill>
                  <a:srgbClr val="FF8AAF"/>
                </a:solidFill>
                <a:latin typeface="Petrona Bold" pitchFamily="34" charset="0"/>
                <a:ea typeface="Petrona Bold" pitchFamily="34" charset="-122"/>
                <a:cs typeface="Petrona Bold" pitchFamily="34" charset="-120"/>
              </a:rPr>
              <a:t>Automation and Fair Pricing</a:t>
            </a:r>
            <a:endParaRPr lang="en-US" sz="2300" dirty="0"/>
          </a:p>
        </p:txBody>
      </p:sp>
      <p:sp>
        <p:nvSpPr>
          <p:cNvPr id="10" name="Text 8"/>
          <p:cNvSpPr/>
          <p:nvPr/>
        </p:nvSpPr>
        <p:spPr>
          <a:xfrm>
            <a:off x="11013638" y="3702248"/>
            <a:ext cx="2845594" cy="254031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Integration of Robotic Process Automation for data extraction and supervised learning models helps reduce pricing disparities and fraud risks.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35330" y="743903"/>
            <a:ext cx="7673340" cy="1378744"/>
          </a:xfrm>
          <a:prstGeom prst="rect">
            <a:avLst/>
          </a:prstGeom>
          <a:noFill/>
          <a:ln/>
        </p:spPr>
        <p:txBody>
          <a:bodyPr wrap="square" lIns="0" tIns="0" rIns="0" bIns="0" rtlCol="0" anchor="t"/>
          <a:lstStyle/>
          <a:p>
            <a:pPr marL="0" indent="0" algn="l">
              <a:lnSpc>
                <a:spcPts val="5400"/>
              </a:lnSpc>
              <a:buNone/>
            </a:pPr>
            <a:r>
              <a:rPr lang="en-US" sz="4300" b="1" dirty="0">
                <a:solidFill>
                  <a:srgbClr val="FF8AAF"/>
                </a:solidFill>
                <a:latin typeface="Petrona Bold" pitchFamily="34" charset="0"/>
                <a:ea typeface="Petrona Bold" pitchFamily="34" charset="-122"/>
                <a:cs typeface="Petrona Bold" pitchFamily="34" charset="-120"/>
              </a:rPr>
              <a:t>Proposed Model and System Design</a:t>
            </a:r>
            <a:endParaRPr lang="en-US" sz="4300" dirty="0"/>
          </a:p>
        </p:txBody>
      </p:sp>
      <p:sp>
        <p:nvSpPr>
          <p:cNvPr id="4" name="Shape 1"/>
          <p:cNvSpPr/>
          <p:nvPr/>
        </p:nvSpPr>
        <p:spPr>
          <a:xfrm>
            <a:off x="735330" y="2437686"/>
            <a:ext cx="3731657" cy="3259574"/>
          </a:xfrm>
          <a:prstGeom prst="roundRect">
            <a:avLst>
              <a:gd name="adj" fmla="val 2707"/>
            </a:avLst>
          </a:prstGeom>
          <a:solidFill>
            <a:srgbClr val="2F1D63"/>
          </a:solidFill>
          <a:ln w="7620">
            <a:solidFill>
              <a:srgbClr val="48367C"/>
            </a:solidFill>
            <a:prstDash val="solid"/>
          </a:ln>
        </p:spPr>
        <p:txBody>
          <a:bodyPr/>
          <a:lstStyle/>
          <a:p>
            <a:endParaRPr lang="en-IN"/>
          </a:p>
        </p:txBody>
      </p:sp>
      <p:sp>
        <p:nvSpPr>
          <p:cNvPr id="5" name="Text 2"/>
          <p:cNvSpPr/>
          <p:nvPr/>
        </p:nvSpPr>
        <p:spPr>
          <a:xfrm>
            <a:off x="952976" y="2655332"/>
            <a:ext cx="2757488" cy="344686"/>
          </a:xfrm>
          <a:prstGeom prst="rect">
            <a:avLst/>
          </a:prstGeom>
          <a:noFill/>
          <a:ln/>
        </p:spPr>
        <p:txBody>
          <a:bodyPr wrap="none" lIns="0" tIns="0" rIns="0" bIns="0" rtlCol="0" anchor="t"/>
          <a:lstStyle/>
          <a:p>
            <a:pPr marL="0" indent="0" algn="l">
              <a:lnSpc>
                <a:spcPts val="2700"/>
              </a:lnSpc>
              <a:buNone/>
            </a:pPr>
            <a:r>
              <a:rPr lang="en-US" sz="2150" b="1" dirty="0">
                <a:solidFill>
                  <a:srgbClr val="E0D6DE"/>
                </a:solidFill>
                <a:latin typeface="Petrona Bold" pitchFamily="34" charset="0"/>
                <a:ea typeface="Petrona Bold" pitchFamily="34" charset="-122"/>
                <a:cs typeface="Petrona Bold" pitchFamily="34" charset="-120"/>
              </a:rPr>
              <a:t>Hybrid Approach</a:t>
            </a:r>
            <a:endParaRPr lang="en-US" sz="2150" dirty="0"/>
          </a:p>
        </p:txBody>
      </p:sp>
      <p:sp>
        <p:nvSpPr>
          <p:cNvPr id="6" name="Text 3"/>
          <p:cNvSpPr/>
          <p:nvPr/>
        </p:nvSpPr>
        <p:spPr>
          <a:xfrm>
            <a:off x="952976" y="3125986"/>
            <a:ext cx="3296364" cy="2353628"/>
          </a:xfrm>
          <a:prstGeom prst="rect">
            <a:avLst/>
          </a:prstGeom>
          <a:noFill/>
          <a:ln/>
        </p:spPr>
        <p:txBody>
          <a:bodyPr wrap="square" lIns="0" tIns="0" rIns="0" bIns="0" rtlCol="0" anchor="t"/>
          <a:lstStyle/>
          <a:p>
            <a:pPr marL="0" indent="0" algn="l">
              <a:lnSpc>
                <a:spcPts val="2600"/>
              </a:lnSpc>
              <a:buNone/>
            </a:pPr>
            <a:r>
              <a:rPr lang="en-US" sz="1650" dirty="0">
                <a:solidFill>
                  <a:srgbClr val="E0D6DE"/>
                </a:solidFill>
                <a:latin typeface="Inter" pitchFamily="34" charset="0"/>
                <a:ea typeface="Inter" pitchFamily="34" charset="-122"/>
                <a:cs typeface="Inter" pitchFamily="34" charset="-120"/>
              </a:rPr>
              <a:t>Combines Artificial Neural Networks (ANN) for non-linear patterns, Random Forest for robust decisions, and regularized linear models (Lasso, Ridge) for multicollinearity handling.</a:t>
            </a:r>
            <a:endParaRPr lang="en-US" sz="1650" dirty="0"/>
          </a:p>
        </p:txBody>
      </p:sp>
      <p:sp>
        <p:nvSpPr>
          <p:cNvPr id="7" name="Shape 4"/>
          <p:cNvSpPr/>
          <p:nvPr/>
        </p:nvSpPr>
        <p:spPr>
          <a:xfrm>
            <a:off x="4677013" y="2437686"/>
            <a:ext cx="3731657" cy="3259574"/>
          </a:xfrm>
          <a:prstGeom prst="roundRect">
            <a:avLst>
              <a:gd name="adj" fmla="val 2707"/>
            </a:avLst>
          </a:prstGeom>
          <a:solidFill>
            <a:srgbClr val="2F1D63"/>
          </a:solidFill>
          <a:ln w="7620">
            <a:solidFill>
              <a:srgbClr val="48367C"/>
            </a:solidFill>
            <a:prstDash val="solid"/>
          </a:ln>
        </p:spPr>
        <p:txBody>
          <a:bodyPr/>
          <a:lstStyle/>
          <a:p>
            <a:endParaRPr lang="en-IN"/>
          </a:p>
        </p:txBody>
      </p:sp>
      <p:sp>
        <p:nvSpPr>
          <p:cNvPr id="8" name="Text 5"/>
          <p:cNvSpPr/>
          <p:nvPr/>
        </p:nvSpPr>
        <p:spPr>
          <a:xfrm>
            <a:off x="4894659" y="2655332"/>
            <a:ext cx="2757488" cy="344686"/>
          </a:xfrm>
          <a:prstGeom prst="rect">
            <a:avLst/>
          </a:prstGeom>
          <a:noFill/>
          <a:ln/>
        </p:spPr>
        <p:txBody>
          <a:bodyPr wrap="none" lIns="0" tIns="0" rIns="0" bIns="0" rtlCol="0" anchor="t"/>
          <a:lstStyle/>
          <a:p>
            <a:pPr marL="0" indent="0" algn="l">
              <a:lnSpc>
                <a:spcPts val="2700"/>
              </a:lnSpc>
              <a:buNone/>
            </a:pPr>
            <a:r>
              <a:rPr lang="en-US" sz="2150" b="1" dirty="0">
                <a:solidFill>
                  <a:srgbClr val="E0D6DE"/>
                </a:solidFill>
                <a:latin typeface="Petrona Bold" pitchFamily="34" charset="0"/>
                <a:ea typeface="Petrona Bold" pitchFamily="34" charset="-122"/>
                <a:cs typeface="Petrona Bold" pitchFamily="34" charset="-120"/>
              </a:rPr>
              <a:t>System Workflow</a:t>
            </a:r>
            <a:endParaRPr lang="en-US" sz="2150" dirty="0"/>
          </a:p>
        </p:txBody>
      </p:sp>
      <p:sp>
        <p:nvSpPr>
          <p:cNvPr id="9" name="Text 6"/>
          <p:cNvSpPr/>
          <p:nvPr/>
        </p:nvSpPr>
        <p:spPr>
          <a:xfrm>
            <a:off x="4894659" y="3125986"/>
            <a:ext cx="3296364" cy="2017395"/>
          </a:xfrm>
          <a:prstGeom prst="rect">
            <a:avLst/>
          </a:prstGeom>
          <a:noFill/>
          <a:ln/>
        </p:spPr>
        <p:txBody>
          <a:bodyPr wrap="square" lIns="0" tIns="0" rIns="0" bIns="0" rtlCol="0" anchor="t"/>
          <a:lstStyle/>
          <a:p>
            <a:pPr marL="0" indent="0" algn="l">
              <a:lnSpc>
                <a:spcPts val="2600"/>
              </a:lnSpc>
              <a:buNone/>
            </a:pPr>
            <a:r>
              <a:rPr lang="en-US" sz="1650" dirty="0">
                <a:solidFill>
                  <a:srgbClr val="E0D6DE"/>
                </a:solidFill>
                <a:latin typeface="Inter" pitchFamily="34" charset="0"/>
                <a:ea typeface="Inter" pitchFamily="34" charset="-122"/>
                <a:cs typeface="Inter" pitchFamily="34" charset="-120"/>
              </a:rPr>
              <a:t>Includes data preprocessing, feature engineering, model training with early stopping, and deployment via Django web framework for real-time predictions.</a:t>
            </a:r>
            <a:endParaRPr lang="en-US" sz="1650" dirty="0"/>
          </a:p>
        </p:txBody>
      </p:sp>
      <p:sp>
        <p:nvSpPr>
          <p:cNvPr id="10" name="Shape 7"/>
          <p:cNvSpPr/>
          <p:nvPr/>
        </p:nvSpPr>
        <p:spPr>
          <a:xfrm>
            <a:off x="735330" y="5907286"/>
            <a:ext cx="7673340" cy="1578412"/>
          </a:xfrm>
          <a:prstGeom prst="roundRect">
            <a:avLst>
              <a:gd name="adj" fmla="val 5591"/>
            </a:avLst>
          </a:prstGeom>
          <a:solidFill>
            <a:srgbClr val="2F1D63"/>
          </a:solidFill>
          <a:ln w="7620">
            <a:solidFill>
              <a:srgbClr val="48367C"/>
            </a:solidFill>
            <a:prstDash val="solid"/>
          </a:ln>
        </p:spPr>
        <p:txBody>
          <a:bodyPr/>
          <a:lstStyle/>
          <a:p>
            <a:endParaRPr lang="en-IN"/>
          </a:p>
        </p:txBody>
      </p:sp>
      <p:sp>
        <p:nvSpPr>
          <p:cNvPr id="11" name="Text 8"/>
          <p:cNvSpPr/>
          <p:nvPr/>
        </p:nvSpPr>
        <p:spPr>
          <a:xfrm>
            <a:off x="952976" y="6124932"/>
            <a:ext cx="2757488" cy="344686"/>
          </a:xfrm>
          <a:prstGeom prst="rect">
            <a:avLst/>
          </a:prstGeom>
          <a:noFill/>
          <a:ln/>
        </p:spPr>
        <p:txBody>
          <a:bodyPr wrap="none" lIns="0" tIns="0" rIns="0" bIns="0" rtlCol="0" anchor="t"/>
          <a:lstStyle/>
          <a:p>
            <a:pPr marL="0" indent="0" algn="l">
              <a:lnSpc>
                <a:spcPts val="2700"/>
              </a:lnSpc>
              <a:buNone/>
            </a:pPr>
            <a:r>
              <a:rPr lang="en-US" sz="2150" b="1" dirty="0">
                <a:solidFill>
                  <a:srgbClr val="E0D6DE"/>
                </a:solidFill>
                <a:latin typeface="Petrona Bold" pitchFamily="34" charset="0"/>
                <a:ea typeface="Petrona Bold" pitchFamily="34" charset="-122"/>
                <a:cs typeface="Petrona Bold" pitchFamily="34" charset="-120"/>
              </a:rPr>
              <a:t>Benefits</a:t>
            </a:r>
            <a:endParaRPr lang="en-US" sz="2150" dirty="0"/>
          </a:p>
        </p:txBody>
      </p:sp>
      <p:sp>
        <p:nvSpPr>
          <p:cNvPr id="12" name="Text 9"/>
          <p:cNvSpPr/>
          <p:nvPr/>
        </p:nvSpPr>
        <p:spPr>
          <a:xfrm>
            <a:off x="952976" y="6595586"/>
            <a:ext cx="7238048" cy="672465"/>
          </a:xfrm>
          <a:prstGeom prst="rect">
            <a:avLst/>
          </a:prstGeom>
          <a:noFill/>
          <a:ln/>
        </p:spPr>
        <p:txBody>
          <a:bodyPr wrap="square" lIns="0" tIns="0" rIns="0" bIns="0" rtlCol="0" anchor="t"/>
          <a:lstStyle/>
          <a:p>
            <a:pPr marL="0" indent="0" algn="l">
              <a:lnSpc>
                <a:spcPts val="2600"/>
              </a:lnSpc>
              <a:buNone/>
            </a:pPr>
            <a:r>
              <a:rPr lang="en-US" sz="1650" dirty="0">
                <a:solidFill>
                  <a:srgbClr val="E0D6DE"/>
                </a:solidFill>
                <a:latin typeface="Inter" pitchFamily="34" charset="0"/>
                <a:ea typeface="Inter" pitchFamily="34" charset="-122"/>
                <a:cs typeface="Inter" pitchFamily="34" charset="-120"/>
              </a:rPr>
              <a:t>High accuracy with reduced bias, scalable modular design, user-friendly interface, and adaptability for future electric vehicle pricing.</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07708" y="557332"/>
            <a:ext cx="7728585" cy="1327071"/>
          </a:xfrm>
          <a:prstGeom prst="rect">
            <a:avLst/>
          </a:prstGeom>
          <a:noFill/>
          <a:ln/>
        </p:spPr>
        <p:txBody>
          <a:bodyPr wrap="square" lIns="0" tIns="0" rIns="0" bIns="0" rtlCol="0" anchor="t"/>
          <a:lstStyle/>
          <a:p>
            <a:pPr marL="0" indent="0" algn="l">
              <a:lnSpc>
                <a:spcPts val="5200"/>
              </a:lnSpc>
              <a:buNone/>
            </a:pPr>
            <a:r>
              <a:rPr lang="en-US" sz="4150" b="1" dirty="0">
                <a:solidFill>
                  <a:srgbClr val="FF8AAF"/>
                </a:solidFill>
                <a:latin typeface="Petrona Bold" pitchFamily="34" charset="0"/>
                <a:ea typeface="Petrona Bold" pitchFamily="34" charset="-122"/>
                <a:cs typeface="Petrona Bold" pitchFamily="34" charset="-120"/>
              </a:rPr>
              <a:t>Implementation: Dataset and Model Training</a:t>
            </a:r>
            <a:endParaRPr lang="en-US" sz="4150" dirty="0"/>
          </a:p>
        </p:txBody>
      </p:sp>
      <p:pic>
        <p:nvPicPr>
          <p:cNvPr id="4" name="Image 1" descr="preencoded.png"/>
          <p:cNvPicPr>
            <a:picLocks noChangeAspect="1"/>
          </p:cNvPicPr>
          <p:nvPr/>
        </p:nvPicPr>
        <p:blipFill>
          <a:blip r:embed="rId4"/>
          <a:stretch>
            <a:fillRect/>
          </a:stretch>
        </p:blipFill>
        <p:spPr>
          <a:xfrm>
            <a:off x="707708" y="2187654"/>
            <a:ext cx="1011079" cy="1828205"/>
          </a:xfrm>
          <a:prstGeom prst="rect">
            <a:avLst/>
          </a:prstGeom>
        </p:spPr>
      </p:pic>
      <p:sp>
        <p:nvSpPr>
          <p:cNvPr id="5" name="Text 1"/>
          <p:cNvSpPr/>
          <p:nvPr/>
        </p:nvSpPr>
        <p:spPr>
          <a:xfrm>
            <a:off x="2022038" y="2389823"/>
            <a:ext cx="2654260" cy="331708"/>
          </a:xfrm>
          <a:prstGeom prst="rect">
            <a:avLst/>
          </a:prstGeom>
          <a:noFill/>
          <a:ln/>
        </p:spPr>
        <p:txBody>
          <a:bodyPr wrap="none" lIns="0" tIns="0" rIns="0" bIns="0" rtlCol="0" anchor="t"/>
          <a:lstStyle/>
          <a:p>
            <a:pPr marL="0" indent="0" algn="l">
              <a:lnSpc>
                <a:spcPts val="2600"/>
              </a:lnSpc>
              <a:buNone/>
            </a:pPr>
            <a:r>
              <a:rPr lang="en-US" sz="2050" b="1" dirty="0">
                <a:solidFill>
                  <a:srgbClr val="E0D6DE"/>
                </a:solidFill>
                <a:latin typeface="Petrona Bold" pitchFamily="34" charset="0"/>
                <a:ea typeface="Petrona Bold" pitchFamily="34" charset="-122"/>
                <a:cs typeface="Petrona Bold" pitchFamily="34" charset="-120"/>
              </a:rPr>
              <a:t>Dataset Collection</a:t>
            </a:r>
            <a:endParaRPr lang="en-US" sz="2050" dirty="0"/>
          </a:p>
        </p:txBody>
      </p:sp>
      <p:sp>
        <p:nvSpPr>
          <p:cNvPr id="6" name="Text 2"/>
          <p:cNvSpPr/>
          <p:nvPr/>
        </p:nvSpPr>
        <p:spPr>
          <a:xfrm>
            <a:off x="2022038" y="2842855"/>
            <a:ext cx="6414254" cy="970836"/>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Inter" pitchFamily="34" charset="0"/>
                <a:ea typeface="Inter" pitchFamily="34" charset="-122"/>
                <a:cs typeface="Inter" pitchFamily="34" charset="-120"/>
              </a:rPr>
              <a:t>Used Kaggle’s CarDekho dataset containing features like brand, year, selling price, mileage, fuel type, seller type, transmission, and ownership history.</a:t>
            </a:r>
            <a:endParaRPr lang="en-US" sz="1550" dirty="0"/>
          </a:p>
        </p:txBody>
      </p:sp>
      <p:pic>
        <p:nvPicPr>
          <p:cNvPr id="7" name="Image 2" descr="preencoded.png"/>
          <p:cNvPicPr>
            <a:picLocks noChangeAspect="1"/>
          </p:cNvPicPr>
          <p:nvPr/>
        </p:nvPicPr>
        <p:blipFill>
          <a:blip r:embed="rId5"/>
          <a:stretch>
            <a:fillRect/>
          </a:stretch>
        </p:blipFill>
        <p:spPr>
          <a:xfrm>
            <a:off x="707708" y="4015859"/>
            <a:ext cx="1011079" cy="1828205"/>
          </a:xfrm>
          <a:prstGeom prst="rect">
            <a:avLst/>
          </a:prstGeom>
        </p:spPr>
      </p:pic>
      <p:sp>
        <p:nvSpPr>
          <p:cNvPr id="8" name="Text 3"/>
          <p:cNvSpPr/>
          <p:nvPr/>
        </p:nvSpPr>
        <p:spPr>
          <a:xfrm>
            <a:off x="2022038" y="4218027"/>
            <a:ext cx="2654260" cy="331708"/>
          </a:xfrm>
          <a:prstGeom prst="rect">
            <a:avLst/>
          </a:prstGeom>
          <a:noFill/>
          <a:ln/>
        </p:spPr>
        <p:txBody>
          <a:bodyPr wrap="none" lIns="0" tIns="0" rIns="0" bIns="0" rtlCol="0" anchor="t"/>
          <a:lstStyle/>
          <a:p>
            <a:pPr marL="0" indent="0" algn="l">
              <a:lnSpc>
                <a:spcPts val="2600"/>
              </a:lnSpc>
              <a:buNone/>
            </a:pPr>
            <a:r>
              <a:rPr lang="en-US" sz="2050" b="1" dirty="0">
                <a:solidFill>
                  <a:srgbClr val="E0D6DE"/>
                </a:solidFill>
                <a:latin typeface="Petrona Bold" pitchFamily="34" charset="0"/>
                <a:ea typeface="Petrona Bold" pitchFamily="34" charset="-122"/>
                <a:cs typeface="Petrona Bold" pitchFamily="34" charset="-120"/>
              </a:rPr>
              <a:t>Data Preprocessing</a:t>
            </a:r>
            <a:endParaRPr lang="en-US" sz="2050" dirty="0"/>
          </a:p>
        </p:txBody>
      </p:sp>
      <p:sp>
        <p:nvSpPr>
          <p:cNvPr id="9" name="Text 4"/>
          <p:cNvSpPr/>
          <p:nvPr/>
        </p:nvSpPr>
        <p:spPr>
          <a:xfrm>
            <a:off x="2022038" y="4671060"/>
            <a:ext cx="6414254" cy="970836"/>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Inter" pitchFamily="34" charset="0"/>
                <a:ea typeface="Inter" pitchFamily="34" charset="-122"/>
                <a:cs typeface="Inter" pitchFamily="34" charset="-120"/>
              </a:rPr>
              <a:t>Removed underrepresented CNG cars, encoded categorical variables, eliminated outliers using IQR, and scaled features for model compatibility.</a:t>
            </a:r>
            <a:endParaRPr lang="en-US" sz="1550" dirty="0"/>
          </a:p>
        </p:txBody>
      </p:sp>
      <p:pic>
        <p:nvPicPr>
          <p:cNvPr id="10" name="Image 3" descr="preencoded.png"/>
          <p:cNvPicPr>
            <a:picLocks noChangeAspect="1"/>
          </p:cNvPicPr>
          <p:nvPr/>
        </p:nvPicPr>
        <p:blipFill>
          <a:blip r:embed="rId6"/>
          <a:stretch>
            <a:fillRect/>
          </a:stretch>
        </p:blipFill>
        <p:spPr>
          <a:xfrm>
            <a:off x="707708" y="5844064"/>
            <a:ext cx="1011079" cy="1828205"/>
          </a:xfrm>
          <a:prstGeom prst="rect">
            <a:avLst/>
          </a:prstGeom>
        </p:spPr>
      </p:pic>
      <p:sp>
        <p:nvSpPr>
          <p:cNvPr id="11" name="Text 5"/>
          <p:cNvSpPr/>
          <p:nvPr/>
        </p:nvSpPr>
        <p:spPr>
          <a:xfrm>
            <a:off x="2022038" y="6046232"/>
            <a:ext cx="2654260" cy="331708"/>
          </a:xfrm>
          <a:prstGeom prst="rect">
            <a:avLst/>
          </a:prstGeom>
          <a:noFill/>
          <a:ln/>
        </p:spPr>
        <p:txBody>
          <a:bodyPr wrap="none" lIns="0" tIns="0" rIns="0" bIns="0" rtlCol="0" anchor="t"/>
          <a:lstStyle/>
          <a:p>
            <a:pPr marL="0" indent="0" algn="l">
              <a:lnSpc>
                <a:spcPts val="2600"/>
              </a:lnSpc>
              <a:buNone/>
            </a:pPr>
            <a:r>
              <a:rPr lang="en-US" sz="2050" b="1" dirty="0">
                <a:solidFill>
                  <a:srgbClr val="E0D6DE"/>
                </a:solidFill>
                <a:latin typeface="Petrona Bold" pitchFamily="34" charset="0"/>
                <a:ea typeface="Petrona Bold" pitchFamily="34" charset="-122"/>
                <a:cs typeface="Petrona Bold" pitchFamily="34" charset="-120"/>
              </a:rPr>
              <a:t>Model Training</a:t>
            </a:r>
            <a:endParaRPr lang="en-US" sz="2050" dirty="0"/>
          </a:p>
        </p:txBody>
      </p:sp>
      <p:sp>
        <p:nvSpPr>
          <p:cNvPr id="12" name="Text 6"/>
          <p:cNvSpPr/>
          <p:nvPr/>
        </p:nvSpPr>
        <p:spPr>
          <a:xfrm>
            <a:off x="2022038" y="6499265"/>
            <a:ext cx="6414254" cy="970836"/>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Inter" pitchFamily="34" charset="0"/>
                <a:ea typeface="Inter" pitchFamily="34" charset="-122"/>
                <a:cs typeface="Inter" pitchFamily="34" charset="-120"/>
              </a:rPr>
              <a:t>Configured a deep neural network with 10,000 epochs and batch size 20, monitored loss reduction indicating effective learning and convergence.</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385774"/>
            <a:ext cx="11861006" cy="744260"/>
          </a:xfrm>
          <a:prstGeom prst="rect">
            <a:avLst/>
          </a:prstGeom>
          <a:noFill/>
          <a:ln/>
        </p:spPr>
        <p:txBody>
          <a:bodyPr wrap="none" lIns="0" tIns="0" rIns="0" bIns="0" rtlCol="0" anchor="t"/>
          <a:lstStyle/>
          <a:p>
            <a:pPr marL="0" indent="0" algn="l">
              <a:lnSpc>
                <a:spcPts val="5850"/>
              </a:lnSpc>
              <a:buNone/>
            </a:pPr>
            <a:r>
              <a:rPr lang="en-US" sz="4650" b="1" dirty="0">
                <a:solidFill>
                  <a:srgbClr val="FF8AAF"/>
                </a:solidFill>
                <a:latin typeface="Petrona Bold" pitchFamily="34" charset="0"/>
                <a:ea typeface="Petrona Bold" pitchFamily="34" charset="-122"/>
                <a:cs typeface="Petrona Bold" pitchFamily="34" charset="-120"/>
              </a:rPr>
              <a:t>Model Evaluation and Performance Metrics</a:t>
            </a:r>
            <a:endParaRPr lang="en-US" sz="4650" dirty="0"/>
          </a:p>
        </p:txBody>
      </p:sp>
      <p:sp>
        <p:nvSpPr>
          <p:cNvPr id="3" name="Text 1"/>
          <p:cNvSpPr/>
          <p:nvPr/>
        </p:nvSpPr>
        <p:spPr>
          <a:xfrm>
            <a:off x="793790" y="3697010"/>
            <a:ext cx="3770471" cy="372070"/>
          </a:xfrm>
          <a:prstGeom prst="rect">
            <a:avLst/>
          </a:prstGeom>
          <a:noFill/>
          <a:ln/>
        </p:spPr>
        <p:txBody>
          <a:bodyPr wrap="none" lIns="0" tIns="0" rIns="0" bIns="0" rtlCol="0" anchor="t"/>
          <a:lstStyle/>
          <a:p>
            <a:pPr marL="0" indent="0" algn="l">
              <a:lnSpc>
                <a:spcPts val="2900"/>
              </a:lnSpc>
              <a:buNone/>
            </a:pPr>
            <a:r>
              <a:rPr lang="en-US" sz="2300" b="1" dirty="0">
                <a:solidFill>
                  <a:srgbClr val="FF8AAF"/>
                </a:solidFill>
                <a:latin typeface="Petrona Bold" pitchFamily="34" charset="0"/>
                <a:ea typeface="Petrona Bold" pitchFamily="34" charset="-122"/>
                <a:cs typeface="Petrona Bold" pitchFamily="34" charset="-120"/>
              </a:rPr>
              <a:t>Mean Absolute Error (MAE)</a:t>
            </a:r>
            <a:endParaRPr lang="en-US" sz="2300" dirty="0"/>
          </a:p>
        </p:txBody>
      </p:sp>
      <p:sp>
        <p:nvSpPr>
          <p:cNvPr id="4" name="Text 2"/>
          <p:cNvSpPr/>
          <p:nvPr/>
        </p:nvSpPr>
        <p:spPr>
          <a:xfrm>
            <a:off x="793790" y="4295894"/>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Measures average absolute difference between predicted and actual prices; lower values indicate better accuracy.</a:t>
            </a:r>
            <a:endParaRPr lang="en-US" sz="1750" dirty="0"/>
          </a:p>
        </p:txBody>
      </p:sp>
      <p:sp>
        <p:nvSpPr>
          <p:cNvPr id="5" name="Text 3"/>
          <p:cNvSpPr/>
          <p:nvPr/>
        </p:nvSpPr>
        <p:spPr>
          <a:xfrm>
            <a:off x="7599521" y="3697010"/>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FF8AAF"/>
                </a:solidFill>
                <a:latin typeface="Petrona Bold" pitchFamily="34" charset="0"/>
                <a:ea typeface="Petrona Bold" pitchFamily="34" charset="-122"/>
                <a:cs typeface="Petrona Bold" pitchFamily="34" charset="-120"/>
              </a:rPr>
              <a:t>R-Squared (R²) Score</a:t>
            </a:r>
            <a:endParaRPr lang="en-US" sz="2300" dirty="0"/>
          </a:p>
        </p:txBody>
      </p:sp>
      <p:sp>
        <p:nvSpPr>
          <p:cNvPr id="6" name="Text 4"/>
          <p:cNvSpPr/>
          <p:nvPr/>
        </p:nvSpPr>
        <p:spPr>
          <a:xfrm>
            <a:off x="7599521" y="4295894"/>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Indicates proportion of variance explained by the model; values closer to 1 represent better fit.</a:t>
            </a:r>
            <a:endParaRPr lang="en-US" sz="1750" dirty="0"/>
          </a:p>
        </p:txBody>
      </p:sp>
      <p:sp>
        <p:nvSpPr>
          <p:cNvPr id="7" name="Text 5"/>
          <p:cNvSpPr/>
          <p:nvPr/>
        </p:nvSpPr>
        <p:spPr>
          <a:xfrm>
            <a:off x="793790" y="5480923"/>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The model achieved an MAE of 1.097 and R² of 0.772, demonstrating reliable price prediction capabilities.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30660" y="753904"/>
            <a:ext cx="7655481" cy="1395413"/>
          </a:xfrm>
          <a:prstGeom prst="rect">
            <a:avLst/>
          </a:prstGeom>
          <a:noFill/>
          <a:ln/>
        </p:spPr>
        <p:txBody>
          <a:bodyPr wrap="square" lIns="0" tIns="0" rIns="0" bIns="0" rtlCol="0" anchor="t"/>
          <a:lstStyle/>
          <a:p>
            <a:pPr marL="0" indent="0" algn="l">
              <a:lnSpc>
                <a:spcPts val="5450"/>
              </a:lnSpc>
              <a:buNone/>
            </a:pPr>
            <a:r>
              <a:rPr lang="en-US" sz="4350" b="1" dirty="0">
                <a:solidFill>
                  <a:srgbClr val="FF8AAF"/>
                </a:solidFill>
                <a:latin typeface="Petrona Bold" pitchFamily="34" charset="0"/>
                <a:ea typeface="Petrona Bold" pitchFamily="34" charset="-122"/>
                <a:cs typeface="Petrona Bold" pitchFamily="34" charset="-120"/>
              </a:rPr>
              <a:t>Result Analysis: Comparing Algorithms</a:t>
            </a:r>
            <a:endParaRPr lang="en-US" sz="4350" dirty="0"/>
          </a:p>
        </p:txBody>
      </p:sp>
      <p:sp>
        <p:nvSpPr>
          <p:cNvPr id="4" name="Shape 1"/>
          <p:cNvSpPr/>
          <p:nvPr/>
        </p:nvSpPr>
        <p:spPr>
          <a:xfrm>
            <a:off x="6230660" y="2468285"/>
            <a:ext cx="7655481" cy="3747730"/>
          </a:xfrm>
          <a:prstGeom prst="roundRect">
            <a:avLst>
              <a:gd name="adj" fmla="val 2383"/>
            </a:avLst>
          </a:prstGeom>
          <a:noFill/>
          <a:ln w="7620">
            <a:solidFill>
              <a:srgbClr val="FFFFFF">
                <a:alpha val="24000"/>
              </a:srgbClr>
            </a:solidFill>
            <a:prstDash val="solid"/>
          </a:ln>
        </p:spPr>
        <p:txBody>
          <a:bodyPr/>
          <a:lstStyle/>
          <a:p>
            <a:endParaRPr lang="en-IN"/>
          </a:p>
        </p:txBody>
      </p:sp>
      <p:sp>
        <p:nvSpPr>
          <p:cNvPr id="5" name="Shape 2"/>
          <p:cNvSpPr/>
          <p:nvPr/>
        </p:nvSpPr>
        <p:spPr>
          <a:xfrm>
            <a:off x="6238280" y="2475905"/>
            <a:ext cx="7639407" cy="610433"/>
          </a:xfrm>
          <a:prstGeom prst="rect">
            <a:avLst/>
          </a:prstGeom>
          <a:solidFill>
            <a:srgbClr val="FFFFFF">
              <a:alpha val="4000"/>
            </a:srgbClr>
          </a:solidFill>
          <a:ln/>
        </p:spPr>
        <p:txBody>
          <a:bodyPr/>
          <a:lstStyle/>
          <a:p>
            <a:endParaRPr lang="en-IN"/>
          </a:p>
        </p:txBody>
      </p:sp>
      <p:sp>
        <p:nvSpPr>
          <p:cNvPr id="6" name="Text 3"/>
          <p:cNvSpPr/>
          <p:nvPr/>
        </p:nvSpPr>
        <p:spPr>
          <a:xfrm>
            <a:off x="6451878" y="2611041"/>
            <a:ext cx="2117050" cy="340162"/>
          </a:xfrm>
          <a:prstGeom prst="rect">
            <a:avLst/>
          </a:prstGeom>
          <a:noFill/>
          <a:ln/>
        </p:spPr>
        <p:txBody>
          <a:bodyPr wrap="none" lIns="0" tIns="0" rIns="0" bIns="0" rtlCol="0" anchor="t"/>
          <a:lstStyle/>
          <a:p>
            <a:pPr marL="0" indent="0" algn="l">
              <a:lnSpc>
                <a:spcPts val="2650"/>
              </a:lnSpc>
              <a:buNone/>
            </a:pPr>
            <a:r>
              <a:rPr lang="en-US" sz="1650" dirty="0">
                <a:solidFill>
                  <a:srgbClr val="E0D6DE"/>
                </a:solidFill>
                <a:latin typeface="Inter" pitchFamily="34" charset="0"/>
                <a:ea typeface="Inter" pitchFamily="34" charset="-122"/>
                <a:cs typeface="Inter" pitchFamily="34" charset="-120"/>
              </a:rPr>
              <a:t>Algorithm</a:t>
            </a:r>
            <a:endParaRPr lang="en-US" sz="1650" dirty="0"/>
          </a:p>
        </p:txBody>
      </p:sp>
      <p:sp>
        <p:nvSpPr>
          <p:cNvPr id="7" name="Text 4"/>
          <p:cNvSpPr/>
          <p:nvPr/>
        </p:nvSpPr>
        <p:spPr>
          <a:xfrm>
            <a:off x="9001839" y="2611041"/>
            <a:ext cx="2113240" cy="340162"/>
          </a:xfrm>
          <a:prstGeom prst="rect">
            <a:avLst/>
          </a:prstGeom>
          <a:noFill/>
          <a:ln/>
        </p:spPr>
        <p:txBody>
          <a:bodyPr wrap="none" lIns="0" tIns="0" rIns="0" bIns="0" rtlCol="0" anchor="t"/>
          <a:lstStyle/>
          <a:p>
            <a:pPr marL="0" indent="0" algn="l">
              <a:lnSpc>
                <a:spcPts val="2650"/>
              </a:lnSpc>
              <a:buNone/>
            </a:pPr>
            <a:r>
              <a:rPr lang="en-US" sz="1650" dirty="0">
                <a:solidFill>
                  <a:srgbClr val="E0D6DE"/>
                </a:solidFill>
                <a:latin typeface="Inter" pitchFamily="34" charset="0"/>
                <a:ea typeface="Inter" pitchFamily="34" charset="-122"/>
                <a:cs typeface="Inter" pitchFamily="34" charset="-120"/>
              </a:rPr>
              <a:t>MAE</a:t>
            </a:r>
            <a:endParaRPr lang="en-US" sz="1650" dirty="0"/>
          </a:p>
        </p:txBody>
      </p:sp>
      <p:sp>
        <p:nvSpPr>
          <p:cNvPr id="8" name="Text 5"/>
          <p:cNvSpPr/>
          <p:nvPr/>
        </p:nvSpPr>
        <p:spPr>
          <a:xfrm>
            <a:off x="11547991" y="2611041"/>
            <a:ext cx="2117050" cy="340162"/>
          </a:xfrm>
          <a:prstGeom prst="rect">
            <a:avLst/>
          </a:prstGeom>
          <a:noFill/>
          <a:ln/>
        </p:spPr>
        <p:txBody>
          <a:bodyPr wrap="none" lIns="0" tIns="0" rIns="0" bIns="0" rtlCol="0" anchor="t"/>
          <a:lstStyle/>
          <a:p>
            <a:pPr marL="0" indent="0" algn="l">
              <a:lnSpc>
                <a:spcPts val="2650"/>
              </a:lnSpc>
              <a:buNone/>
            </a:pPr>
            <a:r>
              <a:rPr lang="en-US" sz="1650" dirty="0">
                <a:solidFill>
                  <a:srgbClr val="E0D6DE"/>
                </a:solidFill>
                <a:latin typeface="Inter" pitchFamily="34" charset="0"/>
                <a:ea typeface="Inter" pitchFamily="34" charset="-122"/>
                <a:cs typeface="Inter" pitchFamily="34" charset="-120"/>
              </a:rPr>
              <a:t>R² Score</a:t>
            </a:r>
            <a:endParaRPr lang="en-US" sz="1650" dirty="0"/>
          </a:p>
        </p:txBody>
      </p:sp>
      <p:sp>
        <p:nvSpPr>
          <p:cNvPr id="9" name="Shape 6"/>
          <p:cNvSpPr/>
          <p:nvPr/>
        </p:nvSpPr>
        <p:spPr>
          <a:xfrm>
            <a:off x="6238280" y="3086338"/>
            <a:ext cx="7639407" cy="950595"/>
          </a:xfrm>
          <a:prstGeom prst="rect">
            <a:avLst/>
          </a:prstGeom>
          <a:solidFill>
            <a:srgbClr val="000000">
              <a:alpha val="4000"/>
            </a:srgbClr>
          </a:solidFill>
          <a:ln/>
        </p:spPr>
        <p:txBody>
          <a:bodyPr/>
          <a:lstStyle/>
          <a:p>
            <a:endParaRPr lang="en-IN"/>
          </a:p>
        </p:txBody>
      </p:sp>
      <p:sp>
        <p:nvSpPr>
          <p:cNvPr id="10" name="Text 7"/>
          <p:cNvSpPr/>
          <p:nvPr/>
        </p:nvSpPr>
        <p:spPr>
          <a:xfrm>
            <a:off x="6451878" y="3221474"/>
            <a:ext cx="2117050" cy="680323"/>
          </a:xfrm>
          <a:prstGeom prst="rect">
            <a:avLst/>
          </a:prstGeom>
          <a:noFill/>
          <a:ln/>
        </p:spPr>
        <p:txBody>
          <a:bodyPr wrap="square" lIns="0" tIns="0" rIns="0" bIns="0" rtlCol="0" anchor="t"/>
          <a:lstStyle/>
          <a:p>
            <a:pPr marL="0" indent="0" algn="l">
              <a:lnSpc>
                <a:spcPts val="2650"/>
              </a:lnSpc>
              <a:buNone/>
            </a:pPr>
            <a:r>
              <a:rPr lang="en-US" sz="1650" dirty="0">
                <a:solidFill>
                  <a:srgbClr val="E0D6DE"/>
                </a:solidFill>
                <a:latin typeface="Inter" pitchFamily="34" charset="0"/>
                <a:ea typeface="Inter" pitchFamily="34" charset="-122"/>
                <a:cs typeface="Inter" pitchFamily="34" charset="-120"/>
              </a:rPr>
              <a:t>Random Forest Regressor</a:t>
            </a:r>
            <a:endParaRPr lang="en-US" sz="1650" dirty="0"/>
          </a:p>
        </p:txBody>
      </p:sp>
      <p:sp>
        <p:nvSpPr>
          <p:cNvPr id="11" name="Text 8"/>
          <p:cNvSpPr/>
          <p:nvPr/>
        </p:nvSpPr>
        <p:spPr>
          <a:xfrm>
            <a:off x="9001839" y="3221474"/>
            <a:ext cx="2113240" cy="340162"/>
          </a:xfrm>
          <a:prstGeom prst="rect">
            <a:avLst/>
          </a:prstGeom>
          <a:noFill/>
          <a:ln/>
        </p:spPr>
        <p:txBody>
          <a:bodyPr wrap="none" lIns="0" tIns="0" rIns="0" bIns="0" rtlCol="0" anchor="t"/>
          <a:lstStyle/>
          <a:p>
            <a:pPr marL="0" indent="0" algn="l">
              <a:lnSpc>
                <a:spcPts val="2650"/>
              </a:lnSpc>
              <a:buNone/>
            </a:pPr>
            <a:r>
              <a:rPr lang="en-US" sz="1650" dirty="0">
                <a:solidFill>
                  <a:srgbClr val="E0D6DE"/>
                </a:solidFill>
                <a:latin typeface="Inter" pitchFamily="34" charset="0"/>
                <a:ea typeface="Inter" pitchFamily="34" charset="-122"/>
                <a:cs typeface="Inter" pitchFamily="34" charset="-120"/>
              </a:rPr>
              <a:t>0.7462</a:t>
            </a:r>
            <a:endParaRPr lang="en-US" sz="1650" dirty="0"/>
          </a:p>
        </p:txBody>
      </p:sp>
      <p:sp>
        <p:nvSpPr>
          <p:cNvPr id="12" name="Text 9"/>
          <p:cNvSpPr/>
          <p:nvPr/>
        </p:nvSpPr>
        <p:spPr>
          <a:xfrm>
            <a:off x="11547991" y="3221474"/>
            <a:ext cx="2117050" cy="340162"/>
          </a:xfrm>
          <a:prstGeom prst="rect">
            <a:avLst/>
          </a:prstGeom>
          <a:noFill/>
          <a:ln/>
        </p:spPr>
        <p:txBody>
          <a:bodyPr wrap="none" lIns="0" tIns="0" rIns="0" bIns="0" rtlCol="0" anchor="t"/>
          <a:lstStyle/>
          <a:p>
            <a:pPr marL="0" indent="0" algn="l">
              <a:lnSpc>
                <a:spcPts val="2650"/>
              </a:lnSpc>
              <a:buNone/>
            </a:pPr>
            <a:r>
              <a:rPr lang="en-US" sz="1650" dirty="0">
                <a:solidFill>
                  <a:srgbClr val="E0D6DE"/>
                </a:solidFill>
                <a:latin typeface="Inter" pitchFamily="34" charset="0"/>
                <a:ea typeface="Inter" pitchFamily="34" charset="-122"/>
                <a:cs typeface="Inter" pitchFamily="34" charset="-120"/>
              </a:rPr>
              <a:t>0.9170</a:t>
            </a:r>
            <a:endParaRPr lang="en-US" sz="1650" dirty="0"/>
          </a:p>
        </p:txBody>
      </p:sp>
      <p:sp>
        <p:nvSpPr>
          <p:cNvPr id="13" name="Shape 10"/>
          <p:cNvSpPr/>
          <p:nvPr/>
        </p:nvSpPr>
        <p:spPr>
          <a:xfrm>
            <a:off x="6238280" y="4036933"/>
            <a:ext cx="7639407" cy="950595"/>
          </a:xfrm>
          <a:prstGeom prst="rect">
            <a:avLst/>
          </a:prstGeom>
          <a:solidFill>
            <a:srgbClr val="FFFFFF">
              <a:alpha val="4000"/>
            </a:srgbClr>
          </a:solidFill>
          <a:ln/>
        </p:spPr>
        <p:txBody>
          <a:bodyPr/>
          <a:lstStyle/>
          <a:p>
            <a:endParaRPr lang="en-IN"/>
          </a:p>
        </p:txBody>
      </p:sp>
      <p:sp>
        <p:nvSpPr>
          <p:cNvPr id="14" name="Text 11"/>
          <p:cNvSpPr/>
          <p:nvPr/>
        </p:nvSpPr>
        <p:spPr>
          <a:xfrm>
            <a:off x="6451878" y="4172069"/>
            <a:ext cx="2117050" cy="680323"/>
          </a:xfrm>
          <a:prstGeom prst="rect">
            <a:avLst/>
          </a:prstGeom>
          <a:noFill/>
          <a:ln/>
        </p:spPr>
        <p:txBody>
          <a:bodyPr wrap="square" lIns="0" tIns="0" rIns="0" bIns="0" rtlCol="0" anchor="t"/>
          <a:lstStyle/>
          <a:p>
            <a:pPr marL="0" indent="0" algn="l">
              <a:lnSpc>
                <a:spcPts val="2650"/>
              </a:lnSpc>
              <a:buNone/>
            </a:pPr>
            <a:r>
              <a:rPr lang="en-US" sz="1650" dirty="0">
                <a:solidFill>
                  <a:srgbClr val="E0D6DE"/>
                </a:solidFill>
                <a:latin typeface="Inter" pitchFamily="34" charset="0"/>
                <a:ea typeface="Inter" pitchFamily="34" charset="-122"/>
                <a:cs typeface="Inter" pitchFamily="34" charset="-120"/>
              </a:rPr>
              <a:t>Deep Neural Network (10 layers)</a:t>
            </a:r>
            <a:endParaRPr lang="en-US" sz="1650" dirty="0"/>
          </a:p>
        </p:txBody>
      </p:sp>
      <p:sp>
        <p:nvSpPr>
          <p:cNvPr id="15" name="Text 12"/>
          <p:cNvSpPr/>
          <p:nvPr/>
        </p:nvSpPr>
        <p:spPr>
          <a:xfrm>
            <a:off x="9001839" y="4172069"/>
            <a:ext cx="2113240" cy="340162"/>
          </a:xfrm>
          <a:prstGeom prst="rect">
            <a:avLst/>
          </a:prstGeom>
          <a:noFill/>
          <a:ln/>
        </p:spPr>
        <p:txBody>
          <a:bodyPr wrap="none" lIns="0" tIns="0" rIns="0" bIns="0" rtlCol="0" anchor="t"/>
          <a:lstStyle/>
          <a:p>
            <a:pPr marL="0" indent="0" algn="l">
              <a:lnSpc>
                <a:spcPts val="2650"/>
              </a:lnSpc>
              <a:buNone/>
            </a:pPr>
            <a:r>
              <a:rPr lang="en-US" sz="1650" dirty="0">
                <a:solidFill>
                  <a:srgbClr val="E0D6DE"/>
                </a:solidFill>
                <a:latin typeface="Inter" pitchFamily="34" charset="0"/>
                <a:ea typeface="Inter" pitchFamily="34" charset="-122"/>
                <a:cs typeface="Inter" pitchFamily="34" charset="-120"/>
              </a:rPr>
              <a:t>0.7660</a:t>
            </a:r>
            <a:endParaRPr lang="en-US" sz="1650" dirty="0"/>
          </a:p>
        </p:txBody>
      </p:sp>
      <p:sp>
        <p:nvSpPr>
          <p:cNvPr id="16" name="Text 13"/>
          <p:cNvSpPr/>
          <p:nvPr/>
        </p:nvSpPr>
        <p:spPr>
          <a:xfrm>
            <a:off x="11547991" y="4172069"/>
            <a:ext cx="2117050" cy="340162"/>
          </a:xfrm>
          <a:prstGeom prst="rect">
            <a:avLst/>
          </a:prstGeom>
          <a:noFill/>
          <a:ln/>
        </p:spPr>
        <p:txBody>
          <a:bodyPr wrap="none" lIns="0" tIns="0" rIns="0" bIns="0" rtlCol="0" anchor="t"/>
          <a:lstStyle/>
          <a:p>
            <a:pPr marL="0" indent="0" algn="l">
              <a:lnSpc>
                <a:spcPts val="2650"/>
              </a:lnSpc>
              <a:buNone/>
            </a:pPr>
            <a:r>
              <a:rPr lang="en-US" sz="1650" dirty="0">
                <a:solidFill>
                  <a:srgbClr val="E0D6DE"/>
                </a:solidFill>
                <a:latin typeface="Inter" pitchFamily="34" charset="0"/>
                <a:ea typeface="Inter" pitchFamily="34" charset="-122"/>
                <a:cs typeface="Inter" pitchFamily="34" charset="-120"/>
              </a:rPr>
              <a:t>0.8421</a:t>
            </a:r>
            <a:endParaRPr lang="en-US" sz="1650" dirty="0"/>
          </a:p>
        </p:txBody>
      </p:sp>
      <p:sp>
        <p:nvSpPr>
          <p:cNvPr id="17" name="Shape 14"/>
          <p:cNvSpPr/>
          <p:nvPr/>
        </p:nvSpPr>
        <p:spPr>
          <a:xfrm>
            <a:off x="6238280" y="4987528"/>
            <a:ext cx="7639407" cy="610433"/>
          </a:xfrm>
          <a:prstGeom prst="rect">
            <a:avLst/>
          </a:prstGeom>
          <a:solidFill>
            <a:srgbClr val="000000">
              <a:alpha val="4000"/>
            </a:srgbClr>
          </a:solidFill>
          <a:ln/>
        </p:spPr>
        <p:txBody>
          <a:bodyPr/>
          <a:lstStyle/>
          <a:p>
            <a:endParaRPr lang="en-IN"/>
          </a:p>
        </p:txBody>
      </p:sp>
      <p:sp>
        <p:nvSpPr>
          <p:cNvPr id="18" name="Text 15"/>
          <p:cNvSpPr/>
          <p:nvPr/>
        </p:nvSpPr>
        <p:spPr>
          <a:xfrm>
            <a:off x="6451878" y="5122664"/>
            <a:ext cx="2117050" cy="340162"/>
          </a:xfrm>
          <a:prstGeom prst="rect">
            <a:avLst/>
          </a:prstGeom>
          <a:noFill/>
          <a:ln/>
        </p:spPr>
        <p:txBody>
          <a:bodyPr wrap="none" lIns="0" tIns="0" rIns="0" bIns="0" rtlCol="0" anchor="t"/>
          <a:lstStyle/>
          <a:p>
            <a:pPr marL="0" indent="0" algn="l">
              <a:lnSpc>
                <a:spcPts val="2650"/>
              </a:lnSpc>
              <a:buNone/>
            </a:pPr>
            <a:r>
              <a:rPr lang="en-US" sz="1650" dirty="0">
                <a:solidFill>
                  <a:srgbClr val="E0D6DE"/>
                </a:solidFill>
                <a:latin typeface="Inter" pitchFamily="34" charset="0"/>
                <a:ea typeface="Inter" pitchFamily="34" charset="-122"/>
                <a:cs typeface="Inter" pitchFamily="34" charset="-120"/>
              </a:rPr>
              <a:t>Lasso Regression</a:t>
            </a:r>
            <a:endParaRPr lang="en-US" sz="1650" dirty="0"/>
          </a:p>
        </p:txBody>
      </p:sp>
      <p:sp>
        <p:nvSpPr>
          <p:cNvPr id="19" name="Text 16"/>
          <p:cNvSpPr/>
          <p:nvPr/>
        </p:nvSpPr>
        <p:spPr>
          <a:xfrm>
            <a:off x="9001839" y="5122664"/>
            <a:ext cx="2113240" cy="340162"/>
          </a:xfrm>
          <a:prstGeom prst="rect">
            <a:avLst/>
          </a:prstGeom>
          <a:noFill/>
          <a:ln/>
        </p:spPr>
        <p:txBody>
          <a:bodyPr wrap="none" lIns="0" tIns="0" rIns="0" bIns="0" rtlCol="0" anchor="t"/>
          <a:lstStyle/>
          <a:p>
            <a:pPr marL="0" indent="0" algn="l">
              <a:lnSpc>
                <a:spcPts val="2650"/>
              </a:lnSpc>
              <a:buNone/>
            </a:pPr>
            <a:r>
              <a:rPr lang="en-US" sz="1650" dirty="0">
                <a:solidFill>
                  <a:srgbClr val="E0D6DE"/>
                </a:solidFill>
                <a:latin typeface="Inter" pitchFamily="34" charset="0"/>
                <a:ea typeface="Inter" pitchFamily="34" charset="-122"/>
                <a:cs typeface="Inter" pitchFamily="34" charset="-120"/>
              </a:rPr>
              <a:t>1.0507</a:t>
            </a:r>
            <a:endParaRPr lang="en-US" sz="1650" dirty="0"/>
          </a:p>
        </p:txBody>
      </p:sp>
      <p:sp>
        <p:nvSpPr>
          <p:cNvPr id="20" name="Text 17"/>
          <p:cNvSpPr/>
          <p:nvPr/>
        </p:nvSpPr>
        <p:spPr>
          <a:xfrm>
            <a:off x="11547991" y="5122664"/>
            <a:ext cx="2117050" cy="340162"/>
          </a:xfrm>
          <a:prstGeom prst="rect">
            <a:avLst/>
          </a:prstGeom>
          <a:noFill/>
          <a:ln/>
        </p:spPr>
        <p:txBody>
          <a:bodyPr wrap="none" lIns="0" tIns="0" rIns="0" bIns="0" rtlCol="0" anchor="t"/>
          <a:lstStyle/>
          <a:p>
            <a:pPr marL="0" indent="0" algn="l">
              <a:lnSpc>
                <a:spcPts val="2650"/>
              </a:lnSpc>
              <a:buNone/>
            </a:pPr>
            <a:r>
              <a:rPr lang="en-US" sz="1650" dirty="0">
                <a:solidFill>
                  <a:srgbClr val="E0D6DE"/>
                </a:solidFill>
                <a:latin typeface="Inter" pitchFamily="34" charset="0"/>
                <a:ea typeface="Inter" pitchFamily="34" charset="-122"/>
                <a:cs typeface="Inter" pitchFamily="34" charset="-120"/>
              </a:rPr>
              <a:t>0.8709</a:t>
            </a:r>
            <a:endParaRPr lang="en-US" sz="1650" dirty="0"/>
          </a:p>
        </p:txBody>
      </p:sp>
      <p:sp>
        <p:nvSpPr>
          <p:cNvPr id="21" name="Shape 18"/>
          <p:cNvSpPr/>
          <p:nvPr/>
        </p:nvSpPr>
        <p:spPr>
          <a:xfrm>
            <a:off x="6238280" y="5597962"/>
            <a:ext cx="7639407" cy="610433"/>
          </a:xfrm>
          <a:prstGeom prst="rect">
            <a:avLst/>
          </a:prstGeom>
          <a:solidFill>
            <a:srgbClr val="FFFFFF">
              <a:alpha val="4000"/>
            </a:srgbClr>
          </a:solidFill>
          <a:ln/>
        </p:spPr>
        <p:txBody>
          <a:bodyPr/>
          <a:lstStyle/>
          <a:p>
            <a:endParaRPr lang="en-IN"/>
          </a:p>
        </p:txBody>
      </p:sp>
      <p:sp>
        <p:nvSpPr>
          <p:cNvPr id="22" name="Text 19"/>
          <p:cNvSpPr/>
          <p:nvPr/>
        </p:nvSpPr>
        <p:spPr>
          <a:xfrm>
            <a:off x="6451878" y="5733098"/>
            <a:ext cx="2117050" cy="340162"/>
          </a:xfrm>
          <a:prstGeom prst="rect">
            <a:avLst/>
          </a:prstGeom>
          <a:noFill/>
          <a:ln/>
        </p:spPr>
        <p:txBody>
          <a:bodyPr wrap="none" lIns="0" tIns="0" rIns="0" bIns="0" rtlCol="0" anchor="t"/>
          <a:lstStyle/>
          <a:p>
            <a:pPr marL="0" indent="0" algn="l">
              <a:lnSpc>
                <a:spcPts val="2650"/>
              </a:lnSpc>
              <a:buNone/>
            </a:pPr>
            <a:r>
              <a:rPr lang="en-US" sz="1650" dirty="0">
                <a:solidFill>
                  <a:srgbClr val="E0D6DE"/>
                </a:solidFill>
                <a:latin typeface="Inter" pitchFamily="34" charset="0"/>
                <a:ea typeface="Inter" pitchFamily="34" charset="-122"/>
                <a:cs typeface="Inter" pitchFamily="34" charset="-120"/>
              </a:rPr>
              <a:t>Linear Regression</a:t>
            </a:r>
            <a:endParaRPr lang="en-US" sz="1650" dirty="0"/>
          </a:p>
        </p:txBody>
      </p:sp>
      <p:sp>
        <p:nvSpPr>
          <p:cNvPr id="23" name="Text 20"/>
          <p:cNvSpPr/>
          <p:nvPr/>
        </p:nvSpPr>
        <p:spPr>
          <a:xfrm>
            <a:off x="9001839" y="5733098"/>
            <a:ext cx="2113240" cy="340162"/>
          </a:xfrm>
          <a:prstGeom prst="rect">
            <a:avLst/>
          </a:prstGeom>
          <a:noFill/>
          <a:ln/>
        </p:spPr>
        <p:txBody>
          <a:bodyPr wrap="none" lIns="0" tIns="0" rIns="0" bIns="0" rtlCol="0" anchor="t"/>
          <a:lstStyle/>
          <a:p>
            <a:pPr marL="0" indent="0" algn="l">
              <a:lnSpc>
                <a:spcPts val="2650"/>
              </a:lnSpc>
              <a:buNone/>
            </a:pPr>
            <a:r>
              <a:rPr lang="en-US" sz="1650" dirty="0">
                <a:solidFill>
                  <a:srgbClr val="E0D6DE"/>
                </a:solidFill>
                <a:latin typeface="Inter" pitchFamily="34" charset="0"/>
                <a:ea typeface="Inter" pitchFamily="34" charset="-122"/>
                <a:cs typeface="Inter" pitchFamily="34" charset="-120"/>
              </a:rPr>
              <a:t>1.1516</a:t>
            </a:r>
            <a:endParaRPr lang="en-US" sz="1650" dirty="0"/>
          </a:p>
        </p:txBody>
      </p:sp>
      <p:sp>
        <p:nvSpPr>
          <p:cNvPr id="24" name="Text 21"/>
          <p:cNvSpPr/>
          <p:nvPr/>
        </p:nvSpPr>
        <p:spPr>
          <a:xfrm>
            <a:off x="11547991" y="5733098"/>
            <a:ext cx="2117050" cy="340162"/>
          </a:xfrm>
          <a:prstGeom prst="rect">
            <a:avLst/>
          </a:prstGeom>
          <a:noFill/>
          <a:ln/>
        </p:spPr>
        <p:txBody>
          <a:bodyPr wrap="none" lIns="0" tIns="0" rIns="0" bIns="0" rtlCol="0" anchor="t"/>
          <a:lstStyle/>
          <a:p>
            <a:pPr marL="0" indent="0" algn="l">
              <a:lnSpc>
                <a:spcPts val="2650"/>
              </a:lnSpc>
              <a:buNone/>
            </a:pPr>
            <a:r>
              <a:rPr lang="en-US" sz="1650" dirty="0">
                <a:solidFill>
                  <a:srgbClr val="E0D6DE"/>
                </a:solidFill>
                <a:latin typeface="Inter" pitchFamily="34" charset="0"/>
                <a:ea typeface="Inter" pitchFamily="34" charset="-122"/>
                <a:cs typeface="Inter" pitchFamily="34" charset="-120"/>
              </a:rPr>
              <a:t>0.8366</a:t>
            </a:r>
            <a:endParaRPr lang="en-US" sz="1650" dirty="0"/>
          </a:p>
        </p:txBody>
      </p:sp>
      <p:sp>
        <p:nvSpPr>
          <p:cNvPr id="25" name="Text 22"/>
          <p:cNvSpPr/>
          <p:nvPr/>
        </p:nvSpPr>
        <p:spPr>
          <a:xfrm>
            <a:off x="6230660" y="6455212"/>
            <a:ext cx="7655481" cy="1020485"/>
          </a:xfrm>
          <a:prstGeom prst="rect">
            <a:avLst/>
          </a:prstGeom>
          <a:noFill/>
          <a:ln/>
        </p:spPr>
        <p:txBody>
          <a:bodyPr wrap="square" lIns="0" tIns="0" rIns="0" bIns="0" rtlCol="0" anchor="t"/>
          <a:lstStyle/>
          <a:p>
            <a:pPr marL="0" indent="0" algn="l">
              <a:lnSpc>
                <a:spcPts val="2650"/>
              </a:lnSpc>
              <a:buNone/>
            </a:pPr>
            <a:r>
              <a:rPr lang="en-US" sz="1650" dirty="0">
                <a:solidFill>
                  <a:srgbClr val="E0D6DE"/>
                </a:solidFill>
                <a:latin typeface="Inter" pitchFamily="34" charset="0"/>
                <a:ea typeface="Inter" pitchFamily="34" charset="-122"/>
                <a:cs typeface="Inter" pitchFamily="34" charset="-120"/>
              </a:rPr>
              <a:t>Random Forest outperforms other models with the lowest error and highest variance explanation, while deep neural networks offer competitive results with scalability.</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62437" y="532448"/>
            <a:ext cx="7791926" cy="1267539"/>
          </a:xfrm>
          <a:prstGeom prst="rect">
            <a:avLst/>
          </a:prstGeom>
          <a:noFill/>
          <a:ln/>
        </p:spPr>
        <p:txBody>
          <a:bodyPr wrap="square" lIns="0" tIns="0" rIns="0" bIns="0" rtlCol="0" anchor="t"/>
          <a:lstStyle/>
          <a:p>
            <a:pPr marL="0" indent="0" algn="l">
              <a:lnSpc>
                <a:spcPts val="4950"/>
              </a:lnSpc>
              <a:buNone/>
            </a:pPr>
            <a:r>
              <a:rPr lang="en-US" sz="3950" b="1" dirty="0">
                <a:solidFill>
                  <a:srgbClr val="FF8AAF"/>
                </a:solidFill>
                <a:latin typeface="Petrona Bold" pitchFamily="34" charset="0"/>
                <a:ea typeface="Petrona Bold" pitchFamily="34" charset="-122"/>
                <a:cs typeface="Petrona Bold" pitchFamily="34" charset="-120"/>
              </a:rPr>
              <a:t>Conclusion and Future Enhancements</a:t>
            </a:r>
            <a:endParaRPr lang="en-US" sz="3950" dirty="0"/>
          </a:p>
        </p:txBody>
      </p:sp>
      <p:sp>
        <p:nvSpPr>
          <p:cNvPr id="4" name="Shape 1"/>
          <p:cNvSpPr/>
          <p:nvPr/>
        </p:nvSpPr>
        <p:spPr>
          <a:xfrm>
            <a:off x="6162437" y="2089666"/>
            <a:ext cx="144780" cy="1360051"/>
          </a:xfrm>
          <a:prstGeom prst="roundRect">
            <a:avLst>
              <a:gd name="adj" fmla="val 56042"/>
            </a:avLst>
          </a:prstGeom>
          <a:solidFill>
            <a:srgbClr val="2F1D63"/>
          </a:solidFill>
          <a:ln w="7620">
            <a:solidFill>
              <a:srgbClr val="48367C"/>
            </a:solidFill>
            <a:prstDash val="solid"/>
          </a:ln>
        </p:spPr>
        <p:txBody>
          <a:bodyPr/>
          <a:lstStyle/>
          <a:p>
            <a:endParaRPr lang="en-IN"/>
          </a:p>
        </p:txBody>
      </p:sp>
      <p:sp>
        <p:nvSpPr>
          <p:cNvPr id="5" name="Text 2"/>
          <p:cNvSpPr/>
          <p:nvPr/>
        </p:nvSpPr>
        <p:spPr>
          <a:xfrm>
            <a:off x="6596896" y="2089666"/>
            <a:ext cx="2535555" cy="316944"/>
          </a:xfrm>
          <a:prstGeom prst="rect">
            <a:avLst/>
          </a:prstGeom>
          <a:noFill/>
          <a:ln/>
        </p:spPr>
        <p:txBody>
          <a:bodyPr wrap="none" lIns="0" tIns="0" rIns="0" bIns="0" rtlCol="0" anchor="t"/>
          <a:lstStyle/>
          <a:p>
            <a:pPr marL="0" indent="0" algn="l">
              <a:lnSpc>
                <a:spcPts val="2450"/>
              </a:lnSpc>
              <a:buNone/>
            </a:pPr>
            <a:r>
              <a:rPr lang="en-US" sz="1950" b="1" dirty="0">
                <a:solidFill>
                  <a:srgbClr val="E0D6DE"/>
                </a:solidFill>
                <a:latin typeface="Petrona Bold" pitchFamily="34" charset="0"/>
                <a:ea typeface="Petrona Bold" pitchFamily="34" charset="-122"/>
                <a:cs typeface="Petrona Bold" pitchFamily="34" charset="-120"/>
              </a:rPr>
              <a:t>Conclusion</a:t>
            </a:r>
            <a:endParaRPr lang="en-US" sz="1950" dirty="0"/>
          </a:p>
        </p:txBody>
      </p:sp>
      <p:sp>
        <p:nvSpPr>
          <p:cNvPr id="6" name="Text 3"/>
          <p:cNvSpPr/>
          <p:nvPr/>
        </p:nvSpPr>
        <p:spPr>
          <a:xfrm>
            <a:off x="6596896" y="2522458"/>
            <a:ext cx="7357467" cy="927259"/>
          </a:xfrm>
          <a:prstGeom prst="rect">
            <a:avLst/>
          </a:prstGeom>
          <a:noFill/>
          <a:ln/>
        </p:spPr>
        <p:txBody>
          <a:bodyPr wrap="square" lIns="0" tIns="0" rIns="0" bIns="0" rtlCol="0" anchor="t"/>
          <a:lstStyle/>
          <a:p>
            <a:pPr marL="0" indent="0" algn="l">
              <a:lnSpc>
                <a:spcPts val="2400"/>
              </a:lnSpc>
              <a:buNone/>
            </a:pPr>
            <a:r>
              <a:rPr lang="en-US" sz="1500" dirty="0">
                <a:solidFill>
                  <a:srgbClr val="E0D6DE"/>
                </a:solidFill>
                <a:latin typeface="Inter" pitchFamily="34" charset="0"/>
                <a:ea typeface="Inter" pitchFamily="34" charset="-122"/>
                <a:cs typeface="Inter" pitchFamily="34" charset="-120"/>
              </a:rPr>
              <a:t>The project successfully developed a bias-free, accurate used car price prediction system using ML and DL techniques, promoting transparency and reducing fraud in India’s market.</a:t>
            </a:r>
            <a:endParaRPr lang="en-US" sz="1500" dirty="0"/>
          </a:p>
        </p:txBody>
      </p:sp>
      <p:sp>
        <p:nvSpPr>
          <p:cNvPr id="7" name="Shape 4"/>
          <p:cNvSpPr/>
          <p:nvPr/>
        </p:nvSpPr>
        <p:spPr>
          <a:xfrm>
            <a:off x="6452116" y="3642836"/>
            <a:ext cx="144780" cy="3861197"/>
          </a:xfrm>
          <a:prstGeom prst="roundRect">
            <a:avLst>
              <a:gd name="adj" fmla="val 56042"/>
            </a:avLst>
          </a:prstGeom>
          <a:solidFill>
            <a:srgbClr val="2F1D63"/>
          </a:solidFill>
          <a:ln w="7620">
            <a:solidFill>
              <a:srgbClr val="48367C"/>
            </a:solidFill>
            <a:prstDash val="solid"/>
          </a:ln>
        </p:spPr>
        <p:txBody>
          <a:bodyPr/>
          <a:lstStyle/>
          <a:p>
            <a:endParaRPr lang="en-IN"/>
          </a:p>
        </p:txBody>
      </p:sp>
      <p:sp>
        <p:nvSpPr>
          <p:cNvPr id="8" name="Text 5"/>
          <p:cNvSpPr/>
          <p:nvPr/>
        </p:nvSpPr>
        <p:spPr>
          <a:xfrm>
            <a:off x="6886575" y="3642836"/>
            <a:ext cx="2569369" cy="316944"/>
          </a:xfrm>
          <a:prstGeom prst="rect">
            <a:avLst/>
          </a:prstGeom>
          <a:noFill/>
          <a:ln/>
        </p:spPr>
        <p:txBody>
          <a:bodyPr wrap="none" lIns="0" tIns="0" rIns="0" bIns="0" rtlCol="0" anchor="t"/>
          <a:lstStyle/>
          <a:p>
            <a:pPr marL="0" indent="0" algn="l">
              <a:lnSpc>
                <a:spcPts val="2450"/>
              </a:lnSpc>
              <a:buNone/>
            </a:pPr>
            <a:r>
              <a:rPr lang="en-US" sz="1950" b="1" dirty="0">
                <a:solidFill>
                  <a:srgbClr val="E0D6DE"/>
                </a:solidFill>
                <a:latin typeface="Petrona Bold" pitchFamily="34" charset="0"/>
                <a:ea typeface="Petrona Bold" pitchFamily="34" charset="-122"/>
                <a:cs typeface="Petrona Bold" pitchFamily="34" charset="-120"/>
              </a:rPr>
              <a:t>Future Enhancements</a:t>
            </a:r>
            <a:endParaRPr lang="en-US" sz="1950" dirty="0"/>
          </a:p>
        </p:txBody>
      </p:sp>
      <p:sp>
        <p:nvSpPr>
          <p:cNvPr id="9" name="Text 6"/>
          <p:cNvSpPr/>
          <p:nvPr/>
        </p:nvSpPr>
        <p:spPr>
          <a:xfrm>
            <a:off x="6886575" y="4075628"/>
            <a:ext cx="7067788" cy="618173"/>
          </a:xfrm>
          <a:prstGeom prst="rect">
            <a:avLst/>
          </a:prstGeom>
          <a:noFill/>
          <a:ln/>
        </p:spPr>
        <p:txBody>
          <a:bodyPr wrap="square" lIns="0" tIns="0" rIns="0" bIns="0" rtlCol="0" anchor="t"/>
          <a:lstStyle/>
          <a:p>
            <a:pPr marL="342900" indent="-342900" algn="l">
              <a:lnSpc>
                <a:spcPts val="2400"/>
              </a:lnSpc>
              <a:buSzPct val="100000"/>
              <a:buChar char="•"/>
            </a:pPr>
            <a:r>
              <a:rPr lang="en-US" sz="1500" dirty="0">
                <a:solidFill>
                  <a:srgbClr val="E0D6DE"/>
                </a:solidFill>
                <a:latin typeface="Inter" pitchFamily="34" charset="0"/>
                <a:ea typeface="Inter" pitchFamily="34" charset="-122"/>
                <a:cs typeface="Inter" pitchFamily="34" charset="-120"/>
              </a:rPr>
              <a:t>Integrate real-time data from online platforms for dynamic pricing updates.</a:t>
            </a:r>
            <a:endParaRPr lang="en-US" sz="1500" dirty="0"/>
          </a:p>
        </p:txBody>
      </p:sp>
      <p:sp>
        <p:nvSpPr>
          <p:cNvPr id="10" name="Text 7"/>
          <p:cNvSpPr/>
          <p:nvPr/>
        </p:nvSpPr>
        <p:spPr>
          <a:xfrm>
            <a:off x="6886575" y="4761309"/>
            <a:ext cx="7067788" cy="309086"/>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E0D6DE"/>
                </a:solidFill>
                <a:latin typeface="Inter" pitchFamily="34" charset="0"/>
                <a:ea typeface="Inter" pitchFamily="34" charset="-122"/>
                <a:cs typeface="Inter" pitchFamily="34" charset="-120"/>
              </a:rPr>
              <a:t>Train on diverse regional datasets to improve generalizability.</a:t>
            </a:r>
            <a:endParaRPr lang="en-US" sz="1500" dirty="0"/>
          </a:p>
        </p:txBody>
      </p:sp>
      <p:sp>
        <p:nvSpPr>
          <p:cNvPr id="11" name="Text 8"/>
          <p:cNvSpPr/>
          <p:nvPr/>
        </p:nvSpPr>
        <p:spPr>
          <a:xfrm>
            <a:off x="6886575" y="5137904"/>
            <a:ext cx="7067788" cy="618173"/>
          </a:xfrm>
          <a:prstGeom prst="rect">
            <a:avLst/>
          </a:prstGeom>
          <a:noFill/>
          <a:ln/>
        </p:spPr>
        <p:txBody>
          <a:bodyPr wrap="square" lIns="0" tIns="0" rIns="0" bIns="0" rtlCol="0" anchor="t"/>
          <a:lstStyle/>
          <a:p>
            <a:pPr marL="342900" indent="-342900" algn="l">
              <a:lnSpc>
                <a:spcPts val="2400"/>
              </a:lnSpc>
              <a:buSzPct val="100000"/>
              <a:buChar char="•"/>
            </a:pPr>
            <a:r>
              <a:rPr lang="en-US" sz="1500" dirty="0">
                <a:solidFill>
                  <a:srgbClr val="E0D6DE"/>
                </a:solidFill>
                <a:latin typeface="Inter" pitchFamily="34" charset="0"/>
                <a:ea typeface="Inter" pitchFamily="34" charset="-122"/>
                <a:cs typeface="Inter" pitchFamily="34" charset="-120"/>
              </a:rPr>
              <a:t>Incorporate temporal trends and vehicle history for personalized predictions.</a:t>
            </a:r>
            <a:endParaRPr lang="en-US" sz="1500" dirty="0"/>
          </a:p>
        </p:txBody>
      </p:sp>
      <p:sp>
        <p:nvSpPr>
          <p:cNvPr id="12" name="Text 9"/>
          <p:cNvSpPr/>
          <p:nvPr/>
        </p:nvSpPr>
        <p:spPr>
          <a:xfrm>
            <a:off x="6886575" y="5823585"/>
            <a:ext cx="7067788" cy="309086"/>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E0D6DE"/>
                </a:solidFill>
                <a:latin typeface="Inter" pitchFamily="34" charset="0"/>
                <a:ea typeface="Inter" pitchFamily="34" charset="-122"/>
                <a:cs typeface="Inter" pitchFamily="34" charset="-120"/>
              </a:rPr>
              <a:t>Deploy via cloud APIs for scalability and accessibility.</a:t>
            </a:r>
            <a:endParaRPr lang="en-US" sz="1500" dirty="0"/>
          </a:p>
        </p:txBody>
      </p:sp>
      <p:sp>
        <p:nvSpPr>
          <p:cNvPr id="13" name="Text 10"/>
          <p:cNvSpPr/>
          <p:nvPr/>
        </p:nvSpPr>
        <p:spPr>
          <a:xfrm>
            <a:off x="6886575" y="6200180"/>
            <a:ext cx="7067788" cy="618173"/>
          </a:xfrm>
          <a:prstGeom prst="rect">
            <a:avLst/>
          </a:prstGeom>
          <a:noFill/>
          <a:ln/>
        </p:spPr>
        <p:txBody>
          <a:bodyPr wrap="square" lIns="0" tIns="0" rIns="0" bIns="0" rtlCol="0" anchor="t"/>
          <a:lstStyle/>
          <a:p>
            <a:pPr marL="342900" indent="-342900" algn="l">
              <a:lnSpc>
                <a:spcPts val="2400"/>
              </a:lnSpc>
              <a:buSzPct val="100000"/>
              <a:buChar char="•"/>
            </a:pPr>
            <a:r>
              <a:rPr lang="en-US" sz="1500" dirty="0">
                <a:solidFill>
                  <a:srgbClr val="E0D6DE"/>
                </a:solidFill>
                <a:latin typeface="Inter" pitchFamily="34" charset="0"/>
                <a:ea typeface="Inter" pitchFamily="34" charset="-122"/>
                <a:cs typeface="Inter" pitchFamily="34" charset="-120"/>
              </a:rPr>
              <a:t>Implement user feedback loops and reinforcement learning for continuous improvement.</a:t>
            </a:r>
            <a:endParaRPr lang="en-US" sz="1500" dirty="0"/>
          </a:p>
        </p:txBody>
      </p:sp>
      <p:sp>
        <p:nvSpPr>
          <p:cNvPr id="14" name="Text 11"/>
          <p:cNvSpPr/>
          <p:nvPr/>
        </p:nvSpPr>
        <p:spPr>
          <a:xfrm>
            <a:off x="6886575" y="6885861"/>
            <a:ext cx="7067788" cy="618173"/>
          </a:xfrm>
          <a:prstGeom prst="rect">
            <a:avLst/>
          </a:prstGeom>
          <a:noFill/>
          <a:ln/>
        </p:spPr>
        <p:txBody>
          <a:bodyPr wrap="square" lIns="0" tIns="0" rIns="0" bIns="0" rtlCol="0" anchor="t"/>
          <a:lstStyle/>
          <a:p>
            <a:pPr marL="342900" indent="-342900" algn="l">
              <a:lnSpc>
                <a:spcPts val="2400"/>
              </a:lnSpc>
              <a:buSzPct val="100000"/>
              <a:buChar char="•"/>
            </a:pPr>
            <a:r>
              <a:rPr lang="en-US" sz="1500" dirty="0">
                <a:solidFill>
                  <a:srgbClr val="E0D6DE"/>
                </a:solidFill>
                <a:latin typeface="Inter" pitchFamily="34" charset="0"/>
                <a:ea typeface="Inter" pitchFamily="34" charset="-122"/>
                <a:cs typeface="Inter" pitchFamily="34" charset="-120"/>
              </a:rPr>
              <a:t>Expand framework to other asset markets like motorcycles and electronics.</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669</Words>
  <Application>Microsoft Office PowerPoint</Application>
  <PresentationFormat>Custom</PresentationFormat>
  <Paragraphs>71</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Petrona Bold</vt:lpstr>
      <vt:lpstr>Arial</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Bethu Manohar</cp:lastModifiedBy>
  <cp:revision>3</cp:revision>
  <dcterms:created xsi:type="dcterms:W3CDTF">2025-05-02T16:59:06Z</dcterms:created>
  <dcterms:modified xsi:type="dcterms:W3CDTF">2025-05-02T19:39:37Z</dcterms:modified>
</cp:coreProperties>
</file>